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9144000" cy="6858000" type="screen4x3"/>
  <p:notesSz cx="6858000" cy="9144000"/>
  <p:embeddedFontLst>
    <p:embeddedFont>
      <p:font typeface="Lucida Sans" panose="020B0602030504020204" pitchFamily="34" charset="0"/>
      <p:regular r:id="rId17"/>
      <p:bold r:id="rId18"/>
      <p:italic r:id="rId19"/>
      <p:boldItalic r:id="rId20"/>
    </p:embeddedFont>
    <p:embeddedFont>
      <p:font typeface="Book Antiqua" panose="02040602050305030304" pitchFamily="18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59526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2000"/>
              <a:buFont typeface="Lucida Sans"/>
              <a:buNone/>
              <a:defRPr sz="20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pic" idx="2"/>
          </p:nvPr>
        </p:nvSpPr>
        <p:spPr>
          <a:xfrm>
            <a:off x="1828800" y="1831975"/>
            <a:ext cx="5486400" cy="3962400"/>
          </a:xfrm>
          <a:prstGeom prst="rect">
            <a:avLst/>
          </a:prstGeom>
          <a:solidFill>
            <a:schemeClr val="dk2"/>
          </a:solidFill>
          <a:ln w="444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sy="9000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F9F9F9"/>
              </a:buClr>
              <a:buSzPts val="208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Char char="◼"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090"/>
              <a:buFont typeface="Noto Sans Symbols"/>
              <a:buChar char="▫"/>
              <a:defRPr sz="2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◾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1828800" y="1166787"/>
            <a:ext cx="5486400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F9F9F9"/>
              </a:buClr>
              <a:buSzPts val="91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8956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◼"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88925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50"/>
              <a:buFont typeface="Noto Sans Symbols"/>
              <a:buChar char="▫"/>
              <a:defRPr sz="1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28575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•"/>
              <a:defRPr sz="9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28575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◾"/>
              <a:defRPr sz="9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  <a:defRPr sz="41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 rot="5400000">
            <a:off x="2217420" y="-160020"/>
            <a:ext cx="470916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4170" algn="l" rtl="0">
              <a:spcBef>
                <a:spcPts val="56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Char char="⬜"/>
              <a:defRPr sz="2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50519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Char char="◼"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61314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090"/>
              <a:buFont typeface="Noto Sans Symbols"/>
              <a:buChar char="▫"/>
              <a:defRPr sz="2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◾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  <a:defRPr sz="41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4170" algn="l" rtl="0">
              <a:spcBef>
                <a:spcPts val="56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Char char="⬜"/>
              <a:defRPr sz="2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50519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Char char="◼"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61314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090"/>
              <a:buFont typeface="Noto Sans Symbols"/>
              <a:buChar char="▫"/>
              <a:defRPr sz="2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◾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  <a:defRPr sz="41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4170" algn="l" rtl="0">
              <a:spcBef>
                <a:spcPts val="56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Char char="⬜"/>
              <a:defRPr sz="2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50519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Char char="◼"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61314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090"/>
              <a:buFont typeface="Noto Sans Symbols"/>
              <a:buChar char="▫"/>
              <a:defRPr sz="2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◾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800"/>
              <a:buFont typeface="Lucida Sans"/>
              <a:buNone/>
              <a:defRPr sz="48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56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ctr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090"/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DCC577"/>
              </a:buClr>
              <a:buSzPts val="4800"/>
              <a:buFont typeface="Lucida Sans"/>
              <a:buNone/>
              <a:defRPr sz="4800" b="1" i="0" u="none" strike="noStrike" cap="none">
                <a:solidFill>
                  <a:srgbClr val="DCC577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F9F9F9"/>
              </a:buClr>
              <a:buSzPts val="13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5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  <a:defRPr sz="41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5915" algn="l" rtl="0">
              <a:spcBef>
                <a:spcPts val="520"/>
              </a:spcBef>
              <a:spcAft>
                <a:spcPts val="0"/>
              </a:spcAft>
              <a:buClr>
                <a:srgbClr val="F9F9F9"/>
              </a:buClr>
              <a:buSzPts val="1690"/>
              <a:buFont typeface="Noto Sans Symbols"/>
              <a:buChar char="⬜"/>
              <a:defRPr sz="2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50519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Char char="◼"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492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▫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5915" algn="l" rtl="0">
              <a:spcBef>
                <a:spcPts val="520"/>
              </a:spcBef>
              <a:spcAft>
                <a:spcPts val="0"/>
              </a:spcAft>
              <a:buClr>
                <a:srgbClr val="F9F9F9"/>
              </a:buClr>
              <a:buSzPts val="1690"/>
              <a:buFont typeface="Noto Sans Symbols"/>
              <a:buChar char="⬜"/>
              <a:defRPr sz="2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50519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Char char="◼"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492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▫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  <a:defRPr sz="41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9F9F9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645025" y="1535112"/>
            <a:ext cx="4041775" cy="7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9F9F9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457200" y="2362200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7660" algn="l" rtl="0">
              <a:spcBef>
                <a:spcPts val="480"/>
              </a:spcBef>
              <a:spcAft>
                <a:spcPts val="0"/>
              </a:spcAft>
              <a:buClr>
                <a:srgbClr val="F9F9F9"/>
              </a:buClr>
              <a:buSzPts val="1560"/>
              <a:buFont typeface="Noto Sans Symbols"/>
              <a:buChar char="⬜"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◼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3718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Noto Sans Symbols"/>
              <a:buChar char="▫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4645025" y="2362200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7660" algn="l" rtl="0">
              <a:spcBef>
                <a:spcPts val="480"/>
              </a:spcBef>
              <a:spcAft>
                <a:spcPts val="0"/>
              </a:spcAft>
              <a:buClr>
                <a:srgbClr val="F9F9F9"/>
              </a:buClr>
              <a:buSzPts val="1560"/>
              <a:buFont typeface="Noto Sans Symbols"/>
              <a:buChar char="⬜"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◼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3718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Noto Sans Symbols"/>
              <a:buChar char="▫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  <a:defRPr sz="41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4DB8A"/>
              </a:buClr>
              <a:buSzPts val="2200"/>
              <a:buFont typeface="Lucida Sans"/>
              <a:buNone/>
              <a:defRPr sz="2200" b="0" i="0" u="none" strike="noStrike" cap="none">
                <a:solidFill>
                  <a:srgbClr val="F4DB8A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3008313" cy="460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F9F9F9"/>
              </a:buClr>
              <a:buSzPts val="91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5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5915" algn="l" rtl="0">
              <a:spcBef>
                <a:spcPts val="520"/>
              </a:spcBef>
              <a:spcAft>
                <a:spcPts val="0"/>
              </a:spcAft>
              <a:buClr>
                <a:srgbClr val="F9F9F9"/>
              </a:buClr>
              <a:buSzPts val="1690"/>
              <a:buFont typeface="Noto Sans Symbols"/>
              <a:buChar char="⬜"/>
              <a:defRPr sz="2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50519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Char char="◼"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61314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090"/>
              <a:buFont typeface="Noto Sans Symbols"/>
              <a:buChar char="▫"/>
              <a:defRPr sz="2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  <a:defRPr sz="41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4170" algn="l" rtl="0">
              <a:spcBef>
                <a:spcPts val="56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Char char="⬜"/>
              <a:defRPr sz="2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50519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Char char="◼"/>
              <a:defRPr sz="2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61314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090"/>
              <a:buFont typeface="Noto Sans Symbols"/>
              <a:buChar char="▫"/>
              <a:defRPr sz="2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◾"/>
              <a:defRPr sz="20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⚫"/>
              <a:defRPr sz="14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ABAB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457200" y="290900"/>
            <a:ext cx="82296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Deep Learning on Remote Sensing Data</a:t>
            </a:r>
            <a:endParaRPr>
              <a:solidFill>
                <a:srgbClr val="000000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691450" y="4121498"/>
            <a:ext cx="6400800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2400" dirty="0" err="1"/>
              <a:t>Vivek</a:t>
            </a:r>
            <a:r>
              <a:rPr lang="en-IN" sz="2400"/>
              <a:t> Shukla (MT2017141)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2400" dirty="0"/>
              <a:t>Hatim Bohra (MT2017138)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2400" dirty="0"/>
              <a:t>Devesh Prasad (MT2017132)</a:t>
            </a:r>
            <a:endParaRPr sz="2400" dirty="0">
              <a:solidFill>
                <a:schemeClr val="dk1"/>
              </a:solidFill>
            </a:endParaRPr>
          </a:p>
          <a:p>
            <a:pPr marL="0" lvl="0" indent="0">
              <a:spcBef>
                <a:spcPts val="56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" name="Shape 88"/>
          <p:cNvSpPr txBox="1"/>
          <p:nvPr/>
        </p:nvSpPr>
        <p:spPr>
          <a:xfrm>
            <a:off x="868900" y="2428650"/>
            <a:ext cx="5344200" cy="1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- under the guidance of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Prof. </a:t>
            </a:r>
            <a:r>
              <a:rPr lang="en-IN" sz="2400" dirty="0" err="1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Uttam</a:t>
            </a:r>
            <a:r>
              <a:rPr lang="en-IN" sz="2400" dirty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 Kumar</a:t>
            </a:r>
            <a:endParaRPr sz="2400" dirty="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3690"/>
              <a:buFont typeface="Lucida Sans"/>
              <a:buNone/>
            </a:pPr>
            <a:r>
              <a:rPr lang="en-IN" sz="369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rPr>
              <a:t>Scanning Bangalore and saving the co-ordinates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8640" marR="0" lvl="0" indent="-295910" algn="l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None/>
            </a:pPr>
            <a:endParaRPr sz="2800" b="0" i="0" u="none" strike="noStrike" cap="non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200"/>
            <a:ext cx="9143999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lh3.googleusercontent.com/RhpLyBzuwD8wS_33QXSDpk0ilvt0juTWZOawMxqNnTyXJeZ-991wj249GeXBGrV9KMjGA2oE_sVf0e8E6_2EWtsokPG0POf0r5xIhX03u_nZ-zKYfTYJWtTmbhy5L8Ho4aAu09TPj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566737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ccbqj-wFnKVU3jUZx1XSIlqd_cd_Mk5WpdFsNk7PSWB_89S6TAwHv3lOPtTRFgse-m0-ej6nFDGgHcaxG_N67mMfnpO1QWxngMOm6NSWWCGJyTmiQyKT33QYAYQo7UBEXS6n5Kwf7J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59" y="4102290"/>
            <a:ext cx="2952750" cy="254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02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Implementation Details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560"/>
              </a:spcBef>
              <a:spcAft>
                <a:spcPts val="0"/>
              </a:spcAft>
              <a:buNone/>
            </a:pPr>
            <a:r>
              <a:rPr lang="en-IN"/>
              <a:t>After getting the JSON file of the extracted features from the Remotely Sensed image</a:t>
            </a:r>
            <a:endParaRPr/>
          </a:p>
          <a:p>
            <a:pPr marL="457200" lvl="0" indent="-344170" rtl="0">
              <a:spcBef>
                <a:spcPts val="560"/>
              </a:spcBef>
              <a:spcAft>
                <a:spcPts val="0"/>
              </a:spcAft>
              <a:buSzPts val="1820"/>
              <a:buAutoNum type="arabicParenR"/>
            </a:pPr>
            <a:r>
              <a:rPr lang="en-IN"/>
              <a:t>The WebApp reads the coordinates saved in the JSON file accordingly</a:t>
            </a:r>
            <a:endParaRPr/>
          </a:p>
          <a:p>
            <a:pPr marL="457200" lvl="0" indent="-344170" rtl="0">
              <a:spcBef>
                <a:spcPts val="0"/>
              </a:spcBef>
              <a:spcAft>
                <a:spcPts val="0"/>
              </a:spcAft>
              <a:buSzPts val="1820"/>
              <a:buAutoNum type="arabicParenR"/>
            </a:pPr>
            <a:r>
              <a:rPr lang="en-IN"/>
              <a:t>As the feature is selected in the drop-down menu, the app refreshes the map accordingly</a:t>
            </a:r>
            <a:endParaRPr/>
          </a:p>
          <a:p>
            <a:pPr marL="457200" lvl="0" indent="-344170">
              <a:spcBef>
                <a:spcPts val="0"/>
              </a:spcBef>
              <a:spcAft>
                <a:spcPts val="0"/>
              </a:spcAft>
              <a:buSzPts val="1820"/>
              <a:buAutoNum type="arabicParenR"/>
            </a:pPr>
            <a:r>
              <a:rPr lang="en-IN"/>
              <a:t>The coordinates are then sent via Google Maps JavaScript API to generate a heatmap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Implementation Details (Contd.)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560"/>
              </a:spcBef>
              <a:spcAft>
                <a:spcPts val="0"/>
              </a:spcAft>
              <a:buNone/>
            </a:pPr>
            <a:r>
              <a:rPr lang="en-IN" dirty="0"/>
              <a:t>We search for the co-ordinates in the map , then generate the heat map.</a:t>
            </a:r>
          </a:p>
          <a:p>
            <a:pPr marL="0" lvl="0" indent="0">
              <a:spcBef>
                <a:spcPts val="56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>
              <a:spcBef>
                <a:spcPts val="560"/>
              </a:spcBef>
              <a:spcAft>
                <a:spcPts val="0"/>
              </a:spcAft>
              <a:buNone/>
            </a:pPr>
            <a:r>
              <a:rPr lang="en-IN" dirty="0"/>
              <a:t>We have used node.js ,JavaScript, html/</a:t>
            </a:r>
            <a:r>
              <a:rPr lang="en-IN" dirty="0" err="1"/>
              <a:t>css</a:t>
            </a:r>
            <a:r>
              <a:rPr lang="en-IN" dirty="0"/>
              <a:t> to develop the software.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</a:pPr>
            <a:r>
              <a:rPr lang="en-IN"/>
              <a:t>Scalability</a:t>
            </a:r>
            <a:endParaRPr sz="4100" b="1" i="0" u="none" strike="noStrike" cap="none">
              <a:solidFill>
                <a:srgbClr val="EAD594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8640" marR="0" lvl="0" indent="-295910" algn="l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   This application can be used to track water bodies , forests count and other natural bodies in the state.</a:t>
            </a:r>
          </a:p>
          <a:p>
            <a:pPr marL="548640" marR="0" lvl="0" indent="-295910" algn="l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None/>
            </a:pPr>
            <a:r>
              <a:rPr lang="en-IN" dirty="0"/>
              <a:t>	</a:t>
            </a:r>
          </a:p>
          <a:p>
            <a:pPr marL="548640" marR="0" lvl="0" indent="-295910" algn="l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	It can be used to monitor human settlements and to know where residential areas are growing.</a:t>
            </a:r>
          </a:p>
          <a:p>
            <a:pPr marL="548640" marR="0" lvl="0" indent="-295910" algn="l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None/>
            </a:pPr>
            <a:endParaRPr lang="en-IN" dirty="0"/>
          </a:p>
          <a:p>
            <a:pPr marL="548640" marR="0" lvl="0" indent="-295910" algn="l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	It can be used for many humanitarian works and can serve great purpose for ecosystem.</a:t>
            </a:r>
            <a:endParaRPr sz="2800" b="0" i="0" u="none" strike="noStrike" cap="none" dirty="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25" y="274649"/>
            <a:ext cx="8229600" cy="13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Why the need arises?</a:t>
            </a: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170" rtl="0">
              <a:spcBef>
                <a:spcPts val="560"/>
              </a:spcBef>
              <a:spcAft>
                <a:spcPts val="0"/>
              </a:spcAft>
              <a:buSzPts val="1820"/>
              <a:buAutoNum type="arabicParenR"/>
            </a:pPr>
            <a:r>
              <a:rPr lang="en-IN" dirty="0"/>
              <a:t>The previous methods were mostly manual and could not be scaled to a large extent</a:t>
            </a:r>
            <a:endParaRPr dirty="0"/>
          </a:p>
          <a:p>
            <a:pPr marL="457200" lvl="0" indent="-344170" rtl="0">
              <a:spcBef>
                <a:spcPts val="0"/>
              </a:spcBef>
              <a:spcAft>
                <a:spcPts val="0"/>
              </a:spcAft>
              <a:buSzPts val="1820"/>
              <a:buAutoNum type="arabicParenR"/>
            </a:pPr>
            <a:r>
              <a:rPr lang="en-IN" dirty="0"/>
              <a:t>The advent of huge computational power led to the rise of deep learning techniques</a:t>
            </a:r>
          </a:p>
          <a:p>
            <a:pPr marL="457200" lvl="0" indent="-344170" rtl="0">
              <a:spcBef>
                <a:spcPts val="0"/>
              </a:spcBef>
              <a:spcAft>
                <a:spcPts val="0"/>
              </a:spcAft>
              <a:buSzPts val="1820"/>
              <a:buAutoNum type="arabicParenR"/>
            </a:pPr>
            <a:r>
              <a:rPr lang="en-IN" dirty="0"/>
              <a:t>Research paper.</a:t>
            </a:r>
            <a:endParaRPr dirty="0"/>
          </a:p>
          <a:p>
            <a:pPr marL="0" lvl="0" indent="0"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8950"/>
            <a:ext cx="8839200" cy="53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title" idx="4294967295"/>
          </p:nvPr>
        </p:nvSpPr>
        <p:spPr>
          <a:xfrm>
            <a:off x="-160875" y="274650"/>
            <a:ext cx="9219900" cy="13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489975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25" y="274649"/>
            <a:ext cx="8229600" cy="13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RNNs using LSTM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50" y="1442625"/>
            <a:ext cx="8531000" cy="52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57225" y="274649"/>
            <a:ext cx="8229600" cy="13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Autoencoders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</a:pPr>
            <a:r>
              <a:rPr lang="en-IN" sz="41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rPr>
              <a:t>Features Extraction..</a:t>
            </a: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8640" marR="0" lvl="0" indent="-295910" algn="l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None/>
            </a:pPr>
            <a:endParaRPr sz="2800" b="0" i="0" u="none" strike="noStrike" cap="non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553"/>
            <a:ext cx="9144000" cy="468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</a:pPr>
            <a:r>
              <a:rPr lang="en-IN" sz="41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rPr>
              <a:t>VGG16 Architecture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8640" marR="0" lvl="0" indent="-295910" algn="l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None/>
            </a:pPr>
            <a:endParaRPr sz="2800" b="0" i="0" u="none" strike="noStrike" cap="non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8229600" cy="47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</a:pPr>
            <a:r>
              <a:rPr lang="en-IN" sz="41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rPr>
              <a:t>Developing the model..</a:t>
            </a: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8640" marR="0" lvl="0" indent="-295910" algn="l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None/>
            </a:pPr>
            <a:endParaRPr sz="2800" b="0" i="0" u="none" strike="noStrike" cap="non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25" y="1417650"/>
            <a:ext cx="8044275" cy="48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</a:pPr>
            <a:r>
              <a:rPr lang="en-IN" sz="4100" b="1" i="0" u="none" strike="noStrike" cap="none">
                <a:solidFill>
                  <a:srgbClr val="EAD594"/>
                </a:solidFill>
                <a:latin typeface="Lucida Sans"/>
                <a:ea typeface="Lucida Sans"/>
                <a:cs typeface="Lucida Sans"/>
                <a:sym typeface="Lucida Sans"/>
              </a:rPr>
              <a:t>Data set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8640" marR="0" lvl="0" indent="-295910" algn="l" rtl="0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20"/>
              <a:buFont typeface="Noto Sans Symbols"/>
              <a:buNone/>
            </a:pPr>
            <a:endParaRPr sz="2800" b="0" i="0" u="none" strike="noStrike" cap="non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3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pex">
  <a:themeElements>
    <a:clrScheme name="Apex">
      <a:dk1>
        <a:srgbClr val="000000"/>
      </a:dk1>
      <a:lt1>
        <a:srgbClr val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207</Words>
  <Application>Microsoft Office PowerPoint</Application>
  <PresentationFormat>On-screen Show (4:3)</PresentationFormat>
  <Paragraphs>33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Noto Sans Symbols</vt:lpstr>
      <vt:lpstr>Lucida Sans</vt:lpstr>
      <vt:lpstr>Book Antiqua</vt:lpstr>
      <vt:lpstr>Arial</vt:lpstr>
      <vt:lpstr>Apex</vt:lpstr>
      <vt:lpstr>Deep Learning on Remote Sensing Data</vt:lpstr>
      <vt:lpstr>Why the need arises?</vt:lpstr>
      <vt:lpstr>Convolutional Neural Networks</vt:lpstr>
      <vt:lpstr>RNNs using LSTM</vt:lpstr>
      <vt:lpstr>Autoencoders</vt:lpstr>
      <vt:lpstr>Features Extraction..</vt:lpstr>
      <vt:lpstr>VGG16 Architecture</vt:lpstr>
      <vt:lpstr>Developing the model..</vt:lpstr>
      <vt:lpstr>Data set</vt:lpstr>
      <vt:lpstr>Scanning Bangalore and saving the co-ordinates</vt:lpstr>
      <vt:lpstr>PowerPoint Presentation</vt:lpstr>
      <vt:lpstr>Implementation Details</vt:lpstr>
      <vt:lpstr>Implementation Details (Contd.)</vt:lpstr>
      <vt:lpstr>Scalability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on Remote Sensing Data</dc:title>
  <cp:lastModifiedBy>MT2017132 Devesh Prasad</cp:lastModifiedBy>
  <cp:revision>6</cp:revision>
  <dcterms:modified xsi:type="dcterms:W3CDTF">2018-04-25T10:15:08Z</dcterms:modified>
</cp:coreProperties>
</file>